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Ланцюги живлення і потік енергії.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uk-UA" dirty="0" smtClean="0"/>
              <a:t>Мета</a:t>
            </a:r>
            <a:r>
              <a:rPr lang="en-US" dirty="0" smtClean="0"/>
              <a:t>: </a:t>
            </a:r>
            <a:r>
              <a:rPr lang="uk-UA" dirty="0" smtClean="0"/>
              <a:t>розглянути поняття про ланцюги живлення та його складові</a:t>
            </a:r>
            <a:r>
              <a:rPr lang="en-US" dirty="0" smtClean="0"/>
              <a:t>;</a:t>
            </a:r>
            <a:r>
              <a:rPr lang="uk-UA" dirty="0" smtClean="0"/>
              <a:t> розвивати вміння аналізувати інформацію; виховувати бережливе ставлення до природи.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719" t="18750" r="7422" b="109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+mn-lt"/>
              </a:rPr>
              <a:t>Кругообіг речовин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uk-UA" b="1" i="1" dirty="0" smtClean="0"/>
              <a:t>Обмін речовин між живою (біотичною) і неживою (абіотичною) частинами екосистеми.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               Кругообіг речовин – необхідна умова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                існування біогеоценозу.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b="1" i="1" dirty="0" smtClean="0"/>
              <a:t>Принцип схеми кругообігу</a:t>
            </a:r>
            <a:r>
              <a:rPr lang="uk-UA" dirty="0" smtClean="0"/>
              <a:t>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 неорганічна речовина 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                                   органічні </a:t>
            </a:r>
            <a:r>
              <a:rPr lang="uk-UA" dirty="0" smtClean="0"/>
              <a:t>сполуки</a:t>
            </a:r>
            <a:endParaRPr lang="uk-UA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 неорганічна речовина  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b="1" i="1" dirty="0" smtClean="0"/>
              <a:t>Види кругообігу речовин: </a:t>
            </a:r>
            <a:r>
              <a:rPr lang="uk-UA" dirty="0" smtClean="0"/>
              <a:t>кругообіг води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                                       кругообіг </a:t>
            </a:r>
            <a:r>
              <a:rPr lang="uk-UA" dirty="0" err="1" smtClean="0"/>
              <a:t>Оксигену</a:t>
            </a:r>
            <a:endParaRPr lang="uk-UA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                                       кругообіг Нітрогену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                                       кругообіг Карбону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427984" y="3717032"/>
            <a:ext cx="100811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4355976" y="4293096"/>
            <a:ext cx="100811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0"/>
            <a:ext cx="9077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b="38461"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+mn-lt"/>
              </a:rPr>
              <a:t>Питання для обговорення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Які ти живлення є у тварин</a:t>
            </a:r>
            <a:r>
              <a:rPr lang="en-US" dirty="0" smtClean="0"/>
              <a:t>?</a:t>
            </a:r>
          </a:p>
          <a:p>
            <a:r>
              <a:rPr lang="uk-UA" dirty="0" smtClean="0"/>
              <a:t>Що називають харчовим ланцюгом</a:t>
            </a:r>
            <a:r>
              <a:rPr lang="en-US" dirty="0" smtClean="0"/>
              <a:t>?</a:t>
            </a:r>
          </a:p>
          <a:p>
            <a:r>
              <a:rPr lang="uk-UA" dirty="0" smtClean="0"/>
              <a:t> </a:t>
            </a:r>
            <a:r>
              <a:rPr lang="uk-UA" dirty="0" smtClean="0"/>
              <a:t>Як називають організми споживачі</a:t>
            </a:r>
            <a:r>
              <a:rPr lang="en-US" dirty="0" smtClean="0"/>
              <a:t>?</a:t>
            </a:r>
          </a:p>
          <a:p>
            <a:r>
              <a:rPr lang="uk-UA" dirty="0" smtClean="0"/>
              <a:t>Як називають організми виробники</a:t>
            </a:r>
            <a:r>
              <a:rPr lang="en-US" dirty="0" smtClean="0"/>
              <a:t>?</a:t>
            </a:r>
          </a:p>
          <a:p>
            <a:r>
              <a:rPr lang="uk-UA" dirty="0" smtClean="0"/>
              <a:t>Як називають організми перетворювачі</a:t>
            </a:r>
            <a:r>
              <a:rPr lang="en-US" smtClean="0"/>
              <a:t>?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Актуалізація опорних знань і мотивація навчальної діяльності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Питання для обговорення.</a:t>
            </a:r>
          </a:p>
          <a:p>
            <a:r>
              <a:rPr lang="uk-UA" dirty="0" smtClean="0"/>
              <a:t>Для чого потрібні ланцюги живлення</a:t>
            </a:r>
            <a:r>
              <a:rPr lang="en-US" dirty="0" smtClean="0"/>
              <a:t>?</a:t>
            </a:r>
            <a:endParaRPr lang="uk-UA" dirty="0" smtClean="0"/>
          </a:p>
          <a:p>
            <a:r>
              <a:rPr lang="uk-UA" dirty="0" smtClean="0"/>
              <a:t>Як називаються організми, що входять до складу харчових ланцюгів</a:t>
            </a:r>
            <a:r>
              <a:rPr lang="en-US" dirty="0" smtClean="0"/>
              <a:t>?</a:t>
            </a:r>
            <a:endParaRPr lang="uk-UA" dirty="0" smtClean="0"/>
          </a:p>
          <a:p>
            <a:r>
              <a:rPr lang="uk-UA" dirty="0" smtClean="0"/>
              <a:t>Як відбувається потік енергії у навколишньому середовищі</a:t>
            </a:r>
            <a:r>
              <a:rPr lang="en-US" dirty="0" smtClean="0"/>
              <a:t>?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+mn-lt"/>
              </a:rPr>
              <a:t>Пригадаємо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                  Біогеоценоз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– територія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                 з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однорідними умовами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           існування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населена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          взаємопов'язаними</a:t>
            </a:r>
            <a:endParaRPr lang="uk-U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популяціями,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              об'єднаних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між собою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            середовищем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життя,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         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колообігом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речовин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          та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потоками енергії.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04864"/>
            <a:ext cx="3211447" cy="33862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+mn-lt"/>
              </a:rPr>
              <a:t>Типи живлення організмів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3600" dirty="0" smtClean="0"/>
              <a:t>Автотрофне                </a:t>
            </a:r>
            <a:r>
              <a:rPr lang="uk-UA" sz="3600" dirty="0" err="1" smtClean="0"/>
              <a:t>фотосинтетики</a:t>
            </a:r>
            <a:endParaRPr lang="uk-UA" sz="3600" dirty="0" smtClean="0"/>
          </a:p>
          <a:p>
            <a:pPr>
              <a:buNone/>
            </a:pPr>
            <a:r>
              <a:rPr lang="uk-UA" sz="3600" dirty="0" smtClean="0"/>
              <a:t> </a:t>
            </a:r>
            <a:r>
              <a:rPr lang="uk-UA" sz="3600" dirty="0" smtClean="0"/>
              <a:t>                                   </a:t>
            </a:r>
            <a:r>
              <a:rPr lang="uk-UA" sz="3600" dirty="0" err="1" smtClean="0"/>
              <a:t>хемосинтетики</a:t>
            </a:r>
            <a:endParaRPr lang="uk-UA" sz="3600" dirty="0" smtClean="0"/>
          </a:p>
          <a:p>
            <a:pPr>
              <a:buNone/>
            </a:pPr>
            <a:r>
              <a:rPr lang="uk-UA" sz="3600" dirty="0" smtClean="0"/>
              <a:t>Гетеротрофне            </a:t>
            </a:r>
            <a:r>
              <a:rPr lang="uk-UA" sz="3600" dirty="0" err="1" smtClean="0"/>
              <a:t>сапротрофи</a:t>
            </a:r>
            <a:endParaRPr lang="uk-UA" sz="3600" dirty="0" smtClean="0"/>
          </a:p>
          <a:p>
            <a:pPr>
              <a:buNone/>
            </a:pPr>
            <a:r>
              <a:rPr lang="uk-UA" sz="3600" dirty="0" smtClean="0"/>
              <a:t> </a:t>
            </a:r>
            <a:r>
              <a:rPr lang="uk-UA" sz="3600" dirty="0" smtClean="0"/>
              <a:t>                                   хижаки</a:t>
            </a:r>
          </a:p>
          <a:p>
            <a:pPr>
              <a:buNone/>
            </a:pPr>
            <a:r>
              <a:rPr lang="uk-UA" sz="3600" dirty="0" smtClean="0"/>
              <a:t> </a:t>
            </a:r>
            <a:r>
              <a:rPr lang="uk-UA" sz="3600" dirty="0" smtClean="0"/>
              <a:t>                                   паразити</a:t>
            </a:r>
          </a:p>
          <a:p>
            <a:pPr>
              <a:buNone/>
            </a:pPr>
            <a:r>
              <a:rPr lang="uk-UA" sz="3600" dirty="0" smtClean="0"/>
              <a:t> </a:t>
            </a:r>
            <a:r>
              <a:rPr lang="uk-UA" sz="3600" dirty="0" smtClean="0"/>
              <a:t>                                   фітофаги</a:t>
            </a:r>
          </a:p>
          <a:p>
            <a:pPr>
              <a:buNone/>
            </a:pPr>
            <a:r>
              <a:rPr lang="uk-UA" sz="3600" dirty="0" err="1" smtClean="0"/>
              <a:t>Міксотрофне</a:t>
            </a:r>
            <a:endParaRPr lang="ru-RU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+mn-lt"/>
              </a:rPr>
              <a:t>Продуценти</a:t>
            </a:r>
            <a:endParaRPr lang="ru-RU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921" t="40651" r="47167"/>
          <a:stretch>
            <a:fillRect/>
          </a:stretch>
        </p:blipFill>
        <p:spPr bwMode="auto">
          <a:xfrm>
            <a:off x="0" y="2136700"/>
            <a:ext cx="5786446" cy="47818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808" t="-1592" b="17197"/>
          <a:stretch>
            <a:fillRect/>
          </a:stretch>
        </p:blipFill>
        <p:spPr bwMode="auto">
          <a:xfrm>
            <a:off x="5724128" y="1357298"/>
            <a:ext cx="3419872" cy="3020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>
                <a:latin typeface="+mn-lt"/>
              </a:rPr>
              <a:t>Консументи</a:t>
            </a:r>
            <a:r>
              <a:rPr lang="uk-UA" dirty="0" smtClean="0">
                <a:latin typeface="+mn-lt"/>
              </a:rPr>
              <a:t/>
            </a:r>
            <a:br>
              <a:rPr lang="uk-UA" dirty="0" smtClean="0">
                <a:latin typeface="+mn-lt"/>
              </a:rPr>
            </a:br>
            <a:r>
              <a:rPr lang="uk-UA" dirty="0" smtClean="0">
                <a:latin typeface="+mn-lt"/>
              </a:rPr>
              <a:t>І, ІІ, ІІІ порядку</a:t>
            </a:r>
            <a:endParaRPr lang="ru-RU" dirty="0">
              <a:latin typeface="+mn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0186"/>
            <a:ext cx="28575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11" descr="http://images-partners.google.com/images?q=tbn:ANd9GcR9Zs-6TM97iLrXSBj-faJJ8K4mPHt79-TgpIM6zarOt_9jjZVwNZDOjq2M:http://kanevala.narod.ru/hunter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221088"/>
            <a:ext cx="28098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628800"/>
            <a:ext cx="2771775" cy="225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latin typeface="+mn-lt"/>
              </a:rPr>
              <a:t>Редуценти</a:t>
            </a:r>
            <a:endParaRPr lang="ru-RU" dirty="0">
              <a:latin typeface="+mn-lt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096344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412" r="13281"/>
          <a:stretch>
            <a:fillRect/>
          </a:stretch>
        </p:blipFill>
        <p:spPr bwMode="auto">
          <a:xfrm>
            <a:off x="539552" y="4005064"/>
            <a:ext cx="2952328" cy="26386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556792"/>
            <a:ext cx="381613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000496"/>
            <a:ext cx="3810005" cy="2857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+mn-lt"/>
              </a:rPr>
              <a:t>Типи ланцюгів живлення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uk-UA" b="1" i="1" dirty="0" smtClean="0"/>
              <a:t>Пасовищний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(</a:t>
            </a:r>
            <a:r>
              <a:rPr lang="uk-UA" dirty="0" err="1" smtClean="0"/>
              <a:t>виїдання</a:t>
            </a:r>
            <a:r>
              <a:rPr lang="uk-UA" dirty="0" smtClean="0"/>
              <a:t>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uk-UA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uk-UA" sz="2800" dirty="0" smtClean="0"/>
              <a:t>Починається з продуцентів і включає послідовність ланок </a:t>
            </a:r>
            <a:r>
              <a:rPr lang="uk-UA" sz="2800" dirty="0" err="1" smtClean="0"/>
              <a:t>консументів</a:t>
            </a:r>
            <a:r>
              <a:rPr lang="uk-UA" sz="2800" dirty="0" smtClean="0"/>
              <a:t> І, ІІ та ін. порядків</a:t>
            </a: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uk-UA" b="1" i="1" dirty="0" err="1" smtClean="0"/>
              <a:t>Детричний</a:t>
            </a:r>
            <a:endParaRPr lang="ru-RU" b="1" i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uk-UA" dirty="0" smtClean="0"/>
              <a:t>    (розкладання)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uk-UA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uk-UA" sz="2800" dirty="0" smtClean="0"/>
              <a:t>Починається зі споживачів мертвої органіки, далі веде до видів, які ними живляться, і завершується  </a:t>
            </a:r>
            <a:r>
              <a:rPr lang="uk-UA" sz="2800" dirty="0" err="1" smtClean="0"/>
              <a:t>редуцентами</a:t>
            </a: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3"/>
            <a:ext cx="806489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u="sng" dirty="0" smtClean="0"/>
              <a:t>Правила екологічної піраміди</a:t>
            </a:r>
            <a:r>
              <a:rPr lang="uk-UA" sz="2800" b="1" dirty="0" smtClean="0"/>
              <a:t>: на кожному попередньому трофічному рівні кількість біомаси і енергії, які запасаються організмами за одиницю часу, значно більші, ніж на наступному</a:t>
            </a:r>
            <a:br>
              <a:rPr lang="uk-UA" sz="2800" b="1" dirty="0" smtClean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i="1" u="sng" dirty="0" smtClean="0"/>
              <a:t>Ланцюги живлення </a:t>
            </a:r>
            <a:r>
              <a:rPr lang="uk-UA" sz="2800" b="1" dirty="0" smtClean="0"/>
              <a:t>– послідовність організмів різних видів , у яких організми одного виду, їхні рештки чи продукти життєдіяльності  є їжею для організмів іншого виду.</a:t>
            </a:r>
            <a:br>
              <a:rPr lang="uk-UA" sz="2800" b="1" dirty="0" smtClean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i="1" u="sng" dirty="0" smtClean="0"/>
              <a:t>Трофічна сітка </a:t>
            </a:r>
            <a:r>
              <a:rPr lang="uk-UA" sz="2800" b="1" i="1" dirty="0" smtClean="0"/>
              <a:t>- </a:t>
            </a:r>
            <a:r>
              <a:rPr lang="uk-UA" sz="2800" b="1" dirty="0" smtClean="0"/>
              <a:t>структура біогеоценозу, що формується внаслідок переплетення різних ланцюгів живлення.</a:t>
            </a:r>
            <a:br>
              <a:rPr lang="uk-UA" sz="2800" b="1" dirty="0" smtClean="0"/>
            </a:br>
            <a:endParaRPr lang="ru-RU" sz="28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</TotalTime>
  <Words>277</Words>
  <Application>Microsoft Office PowerPoint</Application>
  <PresentationFormat>Экран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Ланцюги живлення і потік енергії.</vt:lpstr>
      <vt:lpstr>Актуалізація опорних знань і мотивація навчальної діяльності</vt:lpstr>
      <vt:lpstr>Пригадаємо</vt:lpstr>
      <vt:lpstr>Типи живлення організмів</vt:lpstr>
      <vt:lpstr>Продуценти</vt:lpstr>
      <vt:lpstr>Консументи І, ІІ, ІІІ порядку</vt:lpstr>
      <vt:lpstr>Редуценти</vt:lpstr>
      <vt:lpstr>Типи ланцюгів живлення</vt:lpstr>
      <vt:lpstr>Слайд 9</vt:lpstr>
      <vt:lpstr>Слайд 10</vt:lpstr>
      <vt:lpstr>Слайд 11</vt:lpstr>
      <vt:lpstr>Кругообіг речовин</vt:lpstr>
      <vt:lpstr>Слайд 13</vt:lpstr>
      <vt:lpstr>Слайд 14</vt:lpstr>
      <vt:lpstr>Слайд 15</vt:lpstr>
      <vt:lpstr>Питання для обговорення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Ланцюги живлення і потік енергії.</dc:title>
  <dc:creator>UZER</dc:creator>
  <cp:lastModifiedBy>UZER</cp:lastModifiedBy>
  <cp:revision>7</cp:revision>
  <dcterms:created xsi:type="dcterms:W3CDTF">2015-02-06T17:31:51Z</dcterms:created>
  <dcterms:modified xsi:type="dcterms:W3CDTF">2015-02-10T19:17:31Z</dcterms:modified>
</cp:coreProperties>
</file>